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1"/>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Lst>
  <p:sldSz cx="12192000" cy="6858000"/>
  <p:notesSz cx="6858000" cy="9144000"/>
  <p:embeddedFontLst>
    <p:embeddedFont>
      <p:font typeface="Century Gothic" panose="020B0502020202020204" pitchFamily="34" charset="0"/>
      <p:regular r:id="rId22"/>
      <p:bold r:id="rId23"/>
      <p:italic r:id="rId24"/>
      <p:boldItalic r:id="rId25"/>
    </p:embeddedFont>
  </p:embeddedFontLst>
  <p:custDataLst>
    <p:tags r:id="rId2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Hello today, my name is Robert Golden and I have been asked to go over the security policy for Green Pace.  The actual security policy will be distributed, but I have prepared a PowerPoint with highlights over all the aspects of the policy.</a:t>
            </a: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80969BE9-6001-CFB6-BAA2-D46B753247AC}"/>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68139511-7E3F-9660-B6AC-61032DF18A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F95777FB-ED59-3738-AC1D-AC96DC281987}"/>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The increased size test is testing that collection size does increase when a resize is performed.  This could have also been done by verifying that it works by reducing the size.</a:t>
            </a:r>
            <a:endParaRPr dirty="0"/>
          </a:p>
        </p:txBody>
      </p:sp>
    </p:spTree>
    <p:extLst>
      <p:ext uri="{BB962C8B-B14F-4D97-AF65-F5344CB8AC3E}">
        <p14:creationId xmlns:p14="http://schemas.microsoft.com/office/powerpoint/2010/main" val="3119465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40917401-DEC9-4B4E-2E48-12FD4B5F30FF}"/>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D0652EE4-EC2A-D7E5-9EAA-6950C3FD721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3C42F0CB-ADC8-7BE2-910F-26C0FCCCF79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shows us the max size unit test.  Shown to us in the screenshot to the right we see use of the assert greater than method that is checking that the max size is greater than the size of the collection.  This is done at multiple sizes, but this could also have been tested by decreasing the size of the collection to make sure it is behaving as intended. </a:t>
            </a:r>
            <a:endParaRPr dirty="0"/>
          </a:p>
        </p:txBody>
      </p:sp>
    </p:spTree>
    <p:extLst>
      <p:ext uri="{BB962C8B-B14F-4D97-AF65-F5344CB8AC3E}">
        <p14:creationId xmlns:p14="http://schemas.microsoft.com/office/powerpoint/2010/main" val="575410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Depicted is the flow of development security operations.  Automation is riddled throughout every part in some way.  The use of code checkers while building compiling and testing would be in the build / verify and test portions. </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DevSecOps</a:t>
            </a:r>
            <a:r>
              <a:rPr lang="en-US" sz="1800" dirty="0">
                <a:effectLst/>
                <a:latin typeface="Calibri" panose="020F0502020204030204" pitchFamily="34" charset="0"/>
                <a:ea typeface="Calibri" panose="020F0502020204030204" pitchFamily="34" charset="0"/>
                <a:cs typeface="Times New Roman" panose="02020603050405020304" pitchFamily="18" charset="0"/>
              </a:rPr>
              <a:t> pipeline is a series of stages that integrates security into every stage of the development process.</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CPPCheck</a:t>
            </a:r>
            <a:r>
              <a:rPr lang="en-US" sz="1800" dirty="0">
                <a:effectLst/>
                <a:latin typeface="Calibri" panose="020F0502020204030204" pitchFamily="34" charset="0"/>
                <a:ea typeface="Calibri" panose="020F0502020204030204" pitchFamily="34" charset="0"/>
                <a:cs typeface="Times New Roman" panose="02020603050405020304" pitchFamily="18" charset="0"/>
              </a:rPr>
              <a:t> – Static analyzer, but also offers integration in to some IDE’s.  </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Parasoft</a:t>
            </a:r>
            <a:r>
              <a:rPr lang="en-US" sz="1800" dirty="0">
                <a:effectLst/>
                <a:latin typeface="Calibri" panose="020F0502020204030204" pitchFamily="34" charset="0"/>
                <a:ea typeface="Calibri" panose="020F0502020204030204" pitchFamily="34" charset="0"/>
                <a:cs typeface="Times New Roman" panose="02020603050405020304" pitchFamily="18" charset="0"/>
              </a:rPr>
              <a:t> – IDE integration that makes testing easier on the developer.</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Googletest</a:t>
            </a:r>
            <a:r>
              <a:rPr lang="en-US" sz="1800" dirty="0">
                <a:effectLst/>
                <a:latin typeface="Calibri" panose="020F0502020204030204" pitchFamily="34" charset="0"/>
                <a:ea typeface="Calibri" panose="020F0502020204030204" pitchFamily="34" charset="0"/>
                <a:cs typeface="Times New Roman" panose="02020603050405020304" pitchFamily="18" charset="0"/>
              </a:rPr>
              <a:t> – test fixture used for results validation.</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Waiting to implement security.</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Increased vulnerability to security threats and breaches</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Breaches in security can be costly after they occur</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Exposure to legal action after security breach</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Implementing now</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Immediate protection against known vulnerabilities and threats</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Less chance of incidents and the cost associated.</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Increased customer trust</a:t>
            </a:r>
          </a:p>
          <a:p>
            <a:pPr marL="742950" marR="0" lvl="1" indent="-285750">
              <a:lnSpc>
                <a:spcPct val="107000"/>
              </a:lnSpc>
              <a:spcBef>
                <a:spcPts val="0"/>
              </a:spcBef>
              <a:spcAft>
                <a:spcPts val="0"/>
              </a:spcAft>
              <a:buFont typeface="Arial" panose="020B0604020202020204" pitchFamily="34" charset="0"/>
              <a:buChar char="•"/>
              <a:tabLst>
                <a:tab pos="685800" algn="l"/>
              </a:tabLst>
            </a:pPr>
            <a:r>
              <a:rPr lang="en-US" sz="1100" dirty="0">
                <a:effectLst/>
                <a:latin typeface="Calibri" panose="020F0502020204030204" pitchFamily="34" charset="0"/>
                <a:ea typeface="Calibri" panose="020F0502020204030204" pitchFamily="34" charset="0"/>
                <a:cs typeface="Times New Roman" panose="02020603050405020304" pitchFamily="18" charset="0"/>
              </a:rPr>
              <a:t>More layers / depth of defense built in to mitigate attacks.</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Regularly review the security policies and update when necessary</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Ensure third party automation is current </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Ensure that polices are followed</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More testing to ensure that code does what it is designed to.</a:t>
            </a:r>
          </a:p>
          <a:p>
            <a:pPr marL="0" lvl="0" indent="0" algn="l" rtl="0">
              <a:lnSpc>
                <a:spcPct val="100000"/>
              </a:lnSpc>
              <a:spcBef>
                <a:spcPts val="0"/>
              </a:spcBef>
              <a:spcAft>
                <a:spcPts val="0"/>
              </a:spcAft>
              <a:buSzPts val="1100"/>
              <a:buNone/>
            </a:pPr>
            <a:r>
              <a:rPr lang="en-US" dirty="0"/>
              <a:t>	</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Practice Defense in depth</a:t>
            </a:r>
          </a:p>
          <a:p>
            <a:pPr marL="342900" marR="0" lvl="0" indent="-342900">
              <a:lnSpc>
                <a:spcPct val="107000"/>
              </a:lnSpc>
              <a:spcBef>
                <a:spcPts val="0"/>
              </a:spcBef>
              <a:spcAft>
                <a:spcPts val="0"/>
              </a:spcAft>
              <a:buFont typeface="Arial" panose="020B0604020202020204" pitchFamily="34" charset="0"/>
              <a:buChar char="•"/>
              <a:tabLst>
                <a:tab pos="2286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Continue to perform unit testing</a:t>
            </a:r>
          </a:p>
          <a:p>
            <a:r>
              <a:rPr lang="en-US" sz="1800" dirty="0">
                <a:effectLst/>
                <a:latin typeface="Calibri" panose="020F0502020204030204" pitchFamily="34" charset="0"/>
                <a:ea typeface="Calibri" panose="020F0502020204030204" pitchFamily="34" charset="0"/>
              </a:rPr>
              <a:t>Follow principals, procedures, and standards.</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Defense in depth is the theme of this security policy.  Rather than leaving information security as an after thought, Green Pace is implementing security measures throughout the development process.  Using a detailed set of policies and procedures creates layers of security surrounding sensitive information.  Structuring and managing security in this manner is a best practice when using a defense in depth strategy.</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rPr>
              <a:t>Green Pace’s adopted security policy highlights</a:t>
            </a: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Outlines ten principals which shows the direction Green Pace has decided to take to increase information security.</a:t>
            </a: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Coding standards detailing how to mitigate identified threats while in development of code.</a:t>
            </a: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Suggested coding checkers to automate / identify other potential weaknesses in code.</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 </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With every coding standard there are threats that have been identified.  The standards are listed here in their associated category.  The likely and unlikely categories are an indication of the frequency these threats likely to occur.  Priority and low priority signify the magnitude of impact associated with each standard. </a:t>
            </a:r>
          </a:p>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Here are the ten principals mentioned earlier.  They are validate input data, heed compiler warnings, architect and design for security policies, keep it simple, default deny, adhere to the principle of least privilege, sanitize data sent to other systems, practice defense in depth, use effective quality assurance techniques, and adopt a secure coding standard.  What you see beside the principals are the coding standards that directly relate with that particular principal.</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Here are the standards broken down in to priority groups.  The three groups are High, Medium, and low.  High priority are for standards that have a high impact and are highly probable of happening.  Medium priority are standards that happen a lot and </a:t>
            </a:r>
            <a:r>
              <a:rPr lang="en-US" sz="1800" dirty="0" err="1">
                <a:effectLst/>
                <a:latin typeface="Calibri" panose="020F0502020204030204" pitchFamily="34" charset="0"/>
                <a:ea typeface="Calibri" panose="020F0502020204030204" pitchFamily="34" charset="0"/>
              </a:rPr>
              <a:t>and</a:t>
            </a:r>
            <a:r>
              <a:rPr lang="en-US" sz="1800" dirty="0">
                <a:effectLst/>
                <a:latin typeface="Calibri" panose="020F0502020204030204" pitchFamily="34" charset="0"/>
                <a:ea typeface="Calibri" panose="020F0502020204030204" pitchFamily="34" charset="0"/>
              </a:rPr>
              <a:t> have a low impact, or have a high impact and don’t have a big chance of happening.  Low priority are the standards that don’t happen often and have a low level of impact.  </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Encryption at rest is the protection of data while being stored on a variety of devices also including cloud storage locations.  Green pace needs to ensure the safe keeping of their data.  This is why they require the data to be encrypted when it is stored.  Encryption at flight is the state of data as it is traveling between two points.  While data is in this state encryption is needed so that only with the appropriate key would someone be able to read it.  Encryption in use is the act of encrypting data while it is being created or handled. </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Triple A policies are authentication authorization and accounting.  Authentication is only granting access upon a successful verification of the user.  This is usually done with a username and password, but there are also other ways of ensuring a user is authenticated before granting access.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Authorization is the act of limiting access to certain elements of a system unless authorized.   This is done by having the default profile setting to deny access to any parts of the system.  Then only allowing access to essential or necessary parts of the system, or what information can be viewed.</a:t>
            </a:r>
          </a:p>
          <a:p>
            <a:r>
              <a:rPr lang="en-US" sz="1800" dirty="0">
                <a:effectLst/>
                <a:latin typeface="Calibri" panose="020F0502020204030204" pitchFamily="34" charset="0"/>
                <a:ea typeface="Calibri" panose="020F0502020204030204" pitchFamily="34" charset="0"/>
              </a:rPr>
              <a:t>Accounting is creating logs of the users activity which includes what modules were accessed and anything created, changed, or transmitted.</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Unit testing is a software testing technique where individual units or components of a software application are tested in isolation from the rest of the application.  The next few slides including this one are some examples of this.</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This slide shows how testing was done to ensure that when an index that was out of range is called that an exception was thrown.  This could have also been done with a populated collection to test even further.</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3E3F6681-36B7-03E8-4F2C-2072EEEEB730}"/>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9BC48DB0-F3A8-A856-38D3-CB2E83738E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BABA258E-B704-2BA4-679C-E0726DA374CD}"/>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This test ensures that the entry that has been added to the collection is not equal to zero.</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rPr>
              <a:t>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655190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0.m4a"/><Relationship Id="rId7" Type="http://schemas.openxmlformats.org/officeDocument/2006/relationships/image" Target="../media/image10.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12.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Robert Golden</a:t>
            </a: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3" name="Audio 12">
            <a:hlinkClick r:id="" action="ppaction://media"/>
            <a:extLst>
              <a:ext uri="{FF2B5EF4-FFF2-40B4-BE49-F238E27FC236}">
                <a16:creationId xmlns:a16="http://schemas.microsoft.com/office/drawing/2014/main" id="{786C24D5-2B5B-7225-D245-35E5476D551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401"/>
    </mc:Choice>
    <mc:Fallback>
      <p:transition spd="slow" advTm="13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8C4B15F1-C940-60B9-48FB-AB3121FEF104}"/>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0FC200B8-0689-6D1C-E545-7A682861B3C4}"/>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Increased Size</a:t>
            </a:r>
            <a:endParaRPr dirty="0"/>
          </a:p>
        </p:txBody>
      </p:sp>
      <p:sp>
        <p:nvSpPr>
          <p:cNvPr id="196" name="Google Shape;196;g9504e29505_0_0">
            <a:extLst>
              <a:ext uri="{FF2B5EF4-FFF2-40B4-BE49-F238E27FC236}">
                <a16:creationId xmlns:a16="http://schemas.microsoft.com/office/drawing/2014/main" id="{F15EFC83-2AD5-8C58-F09E-C27123CE5494}"/>
              </a:ext>
            </a:extLst>
          </p:cNvPr>
          <p:cNvSpPr txBox="1">
            <a:spLocks noGrp="1"/>
          </p:cNvSpPr>
          <p:nvPr>
            <p:ph type="body" idx="1"/>
          </p:nvPr>
        </p:nvSpPr>
        <p:spPr>
          <a:xfrm>
            <a:off x="659892" y="2194560"/>
            <a:ext cx="5225796"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Testing that the collection can be resized.</a:t>
            </a:r>
          </a:p>
          <a:p>
            <a:pPr marL="0" lvl="0" indent="0" algn="l" rtl="0">
              <a:lnSpc>
                <a:spcPct val="90000"/>
              </a:lnSpc>
              <a:spcBef>
                <a:spcPts val="1000"/>
              </a:spcBef>
              <a:spcAft>
                <a:spcPts val="0"/>
              </a:spcAft>
              <a:buSzPts val="1800"/>
              <a:buNone/>
            </a:pPr>
            <a:endParaRPr lang="en-US" dirty="0"/>
          </a:p>
          <a:p>
            <a:pPr marL="342900"/>
            <a:r>
              <a:rPr lang="en-US" dirty="0"/>
              <a:t>Use of the Assert Greater than method we compared the current size to previous.</a:t>
            </a:r>
          </a:p>
          <a:p>
            <a:pPr marL="342900"/>
            <a:r>
              <a:rPr lang="en-US" dirty="0"/>
              <a:t>Testing multiple resize or also testing a decrease in size would be taking it a step further.</a:t>
            </a:r>
          </a:p>
        </p:txBody>
      </p:sp>
      <p:pic>
        <p:nvPicPr>
          <p:cNvPr id="197" name="Google Shape;197;g9504e29505_0_0" descr="Green Pace logo">
            <a:extLst>
              <a:ext uri="{FF2B5EF4-FFF2-40B4-BE49-F238E27FC236}">
                <a16:creationId xmlns:a16="http://schemas.microsoft.com/office/drawing/2014/main" id="{A05CE95E-96D4-97C8-68A5-AF25080A7229}"/>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F3C96928-18A4-33C3-0EEA-58C393FACE0F}"/>
              </a:ext>
            </a:extLst>
          </p:cNvPr>
          <p:cNvPicPr>
            <a:picLocks noChangeAspect="1"/>
          </p:cNvPicPr>
          <p:nvPr/>
        </p:nvPicPr>
        <p:blipFill>
          <a:blip r:embed="rId7"/>
          <a:srcRect/>
          <a:stretch/>
        </p:blipFill>
        <p:spPr>
          <a:xfrm>
            <a:off x="6150606" y="3960251"/>
            <a:ext cx="5281224" cy="396659"/>
          </a:xfrm>
          <a:prstGeom prst="rect">
            <a:avLst/>
          </a:prstGeom>
        </p:spPr>
      </p:pic>
      <p:pic>
        <p:nvPicPr>
          <p:cNvPr id="5" name="Picture 4">
            <a:extLst>
              <a:ext uri="{FF2B5EF4-FFF2-40B4-BE49-F238E27FC236}">
                <a16:creationId xmlns:a16="http://schemas.microsoft.com/office/drawing/2014/main" id="{D26D4082-482B-B88F-B546-B957200839BB}"/>
              </a:ext>
            </a:extLst>
          </p:cNvPr>
          <p:cNvPicPr>
            <a:picLocks noChangeAspect="1"/>
          </p:cNvPicPr>
          <p:nvPr/>
        </p:nvPicPr>
        <p:blipFill>
          <a:blip r:embed="rId8"/>
          <a:srcRect/>
          <a:stretch/>
        </p:blipFill>
        <p:spPr>
          <a:xfrm>
            <a:off x="6150607" y="2551184"/>
            <a:ext cx="5281224" cy="1409067"/>
          </a:xfrm>
          <a:prstGeom prst="rect">
            <a:avLst/>
          </a:prstGeom>
        </p:spPr>
      </p:pic>
      <p:pic>
        <p:nvPicPr>
          <p:cNvPr id="8" name="Audio 7">
            <a:hlinkClick r:id="" action="ppaction://media"/>
            <a:extLst>
              <a:ext uri="{FF2B5EF4-FFF2-40B4-BE49-F238E27FC236}">
                <a16:creationId xmlns:a16="http://schemas.microsoft.com/office/drawing/2014/main" id="{F926A4BE-665B-DA52-F7DF-852E10C5E9F6}"/>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768049522"/>
      </p:ext>
    </p:extLst>
  </p:cSld>
  <p:clrMapOvr>
    <a:masterClrMapping/>
  </p:clrMapOvr>
  <mc:AlternateContent xmlns:mc="http://schemas.openxmlformats.org/markup-compatibility/2006">
    <mc:Choice xmlns:p14="http://schemas.microsoft.com/office/powerpoint/2010/main" Requires="p14">
      <p:transition spd="slow" p14:dur="2000" advTm="11523"/>
    </mc:Choice>
    <mc:Fallback>
      <p:transition spd="slow" advTm="11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DD2A9EDE-B43C-E59C-91C7-283CADA78965}"/>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BB546235-F7AD-6856-EBD0-578EE6F61251}"/>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Max Size</a:t>
            </a:r>
            <a:endParaRPr dirty="0"/>
          </a:p>
        </p:txBody>
      </p:sp>
      <p:sp>
        <p:nvSpPr>
          <p:cNvPr id="196" name="Google Shape;196;g9504e29505_0_0">
            <a:extLst>
              <a:ext uri="{FF2B5EF4-FFF2-40B4-BE49-F238E27FC236}">
                <a16:creationId xmlns:a16="http://schemas.microsoft.com/office/drawing/2014/main" id="{F623A590-38A8-00A3-1E0F-4A2FF14871AF}"/>
              </a:ext>
            </a:extLst>
          </p:cNvPr>
          <p:cNvSpPr txBox="1">
            <a:spLocks noGrp="1"/>
          </p:cNvSpPr>
          <p:nvPr>
            <p:ph type="body" idx="1"/>
          </p:nvPr>
        </p:nvSpPr>
        <p:spPr>
          <a:xfrm>
            <a:off x="659892" y="2194560"/>
            <a:ext cx="5225796"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Verifying with the assert greater than method that max size is greater than size.</a:t>
            </a:r>
          </a:p>
          <a:p>
            <a:pPr marL="342900"/>
            <a:endParaRPr lang="en-US" dirty="0"/>
          </a:p>
          <a:p>
            <a:pPr marL="342900"/>
            <a:r>
              <a:rPr lang="en-US" dirty="0"/>
              <a:t>Could be taken further removing entries and testing again.</a:t>
            </a:r>
          </a:p>
        </p:txBody>
      </p:sp>
      <p:pic>
        <p:nvPicPr>
          <p:cNvPr id="197" name="Google Shape;197;g9504e29505_0_0" descr="Green Pace logo">
            <a:extLst>
              <a:ext uri="{FF2B5EF4-FFF2-40B4-BE49-F238E27FC236}">
                <a16:creationId xmlns:a16="http://schemas.microsoft.com/office/drawing/2014/main" id="{20FC1186-F1B8-2251-481A-859D19F34D7A}"/>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F1B5CDE0-68C9-3804-4F49-72FA0CE7A8D2}"/>
              </a:ext>
            </a:extLst>
          </p:cNvPr>
          <p:cNvPicPr>
            <a:picLocks noChangeAspect="1"/>
          </p:cNvPicPr>
          <p:nvPr/>
        </p:nvPicPr>
        <p:blipFill>
          <a:blip r:embed="rId7"/>
          <a:srcRect/>
          <a:stretch/>
        </p:blipFill>
        <p:spPr>
          <a:xfrm>
            <a:off x="6096001" y="3834755"/>
            <a:ext cx="5436108" cy="349194"/>
          </a:xfrm>
          <a:prstGeom prst="rect">
            <a:avLst/>
          </a:prstGeom>
        </p:spPr>
      </p:pic>
      <p:pic>
        <p:nvPicPr>
          <p:cNvPr id="5" name="Picture 4">
            <a:extLst>
              <a:ext uri="{FF2B5EF4-FFF2-40B4-BE49-F238E27FC236}">
                <a16:creationId xmlns:a16="http://schemas.microsoft.com/office/drawing/2014/main" id="{FA9E342A-8A8C-83A9-5483-53A999CF01EF}"/>
              </a:ext>
            </a:extLst>
          </p:cNvPr>
          <p:cNvPicPr>
            <a:picLocks noChangeAspect="1"/>
          </p:cNvPicPr>
          <p:nvPr/>
        </p:nvPicPr>
        <p:blipFill>
          <a:blip r:embed="rId8"/>
          <a:srcRect/>
          <a:stretch/>
        </p:blipFill>
        <p:spPr>
          <a:xfrm>
            <a:off x="6096000" y="2785579"/>
            <a:ext cx="5436108" cy="1049175"/>
          </a:xfrm>
          <a:prstGeom prst="rect">
            <a:avLst/>
          </a:prstGeom>
        </p:spPr>
      </p:pic>
      <p:pic>
        <p:nvPicPr>
          <p:cNvPr id="11" name="Audio 10">
            <a:hlinkClick r:id="" action="ppaction://media"/>
            <a:extLst>
              <a:ext uri="{FF2B5EF4-FFF2-40B4-BE49-F238E27FC236}">
                <a16:creationId xmlns:a16="http://schemas.microsoft.com/office/drawing/2014/main" id="{E4FE396E-55DD-5CEC-9E02-EAF2735578E4}"/>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56216832"/>
      </p:ext>
    </p:extLst>
  </p:cSld>
  <p:clrMapOvr>
    <a:masterClrMapping/>
  </p:clrMapOvr>
  <mc:AlternateContent xmlns:mc="http://schemas.openxmlformats.org/markup-compatibility/2006">
    <mc:Choice xmlns:p14="http://schemas.microsoft.com/office/powerpoint/2010/main" Requires="p14">
      <p:transition spd="slow" p14:dur="2000" advTm="20304"/>
    </mc:Choice>
    <mc:Fallback>
      <p:transition spd="slow" advTm="203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0" name="Audio 9">
            <a:hlinkClick r:id="" action="ppaction://media"/>
            <a:extLst>
              <a:ext uri="{FF2B5EF4-FFF2-40B4-BE49-F238E27FC236}">
                <a16:creationId xmlns:a16="http://schemas.microsoft.com/office/drawing/2014/main" id="{A08EF407-684E-9E52-AFE2-45D47FDDB8CF}"/>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864"/>
    </mc:Choice>
    <mc:Fallback>
      <p:transition spd="slow" advTm="14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sz="1600" dirty="0"/>
              <a:t>The </a:t>
            </a:r>
            <a:r>
              <a:rPr lang="en-US" sz="1600" dirty="0" err="1"/>
              <a:t>DevSecOps</a:t>
            </a:r>
            <a:r>
              <a:rPr lang="en-US" sz="1600" dirty="0"/>
              <a:t> pipeline is a series of stages that integrates security into every stage of the development process.</a:t>
            </a:r>
            <a:endParaRPr sz="1600" dirty="0"/>
          </a:p>
          <a:p>
            <a:pPr marL="685800" lvl="1" indent="-228600" algn="l" rtl="0">
              <a:lnSpc>
                <a:spcPct val="90000"/>
              </a:lnSpc>
              <a:spcBef>
                <a:spcPts val="500"/>
              </a:spcBef>
              <a:spcAft>
                <a:spcPts val="0"/>
              </a:spcAft>
              <a:buClr>
                <a:schemeClr val="lt1"/>
              </a:buClr>
              <a:buSzPts val="2000"/>
              <a:buChar char="•"/>
            </a:pPr>
            <a:endParaRPr lang="en-US" sz="1600" dirty="0"/>
          </a:p>
          <a:p>
            <a:pPr marL="685800" lvl="1" indent="-228600" algn="l" rtl="0">
              <a:lnSpc>
                <a:spcPct val="90000"/>
              </a:lnSpc>
              <a:spcBef>
                <a:spcPts val="500"/>
              </a:spcBef>
              <a:spcAft>
                <a:spcPts val="0"/>
              </a:spcAft>
              <a:buClr>
                <a:schemeClr val="lt1"/>
              </a:buClr>
              <a:buSzPts val="2000"/>
              <a:buChar char="•"/>
            </a:pPr>
            <a:r>
              <a:rPr lang="en-US" sz="1600" dirty="0" err="1"/>
              <a:t>CPPCheck</a:t>
            </a:r>
            <a:r>
              <a:rPr lang="en-US" sz="1600" dirty="0"/>
              <a:t> – Static analyzer, but also offers integration in to some IDE’s.  </a:t>
            </a:r>
          </a:p>
          <a:p>
            <a:pPr marL="685800" lvl="1" indent="-228600" algn="l" rtl="0">
              <a:lnSpc>
                <a:spcPct val="90000"/>
              </a:lnSpc>
              <a:spcBef>
                <a:spcPts val="500"/>
              </a:spcBef>
              <a:spcAft>
                <a:spcPts val="0"/>
              </a:spcAft>
              <a:buClr>
                <a:schemeClr val="lt1"/>
              </a:buClr>
              <a:buSzPts val="2000"/>
              <a:buChar char="•"/>
            </a:pPr>
            <a:r>
              <a:rPr lang="en-US" sz="1600" dirty="0" err="1"/>
              <a:t>Parasoft</a:t>
            </a:r>
            <a:r>
              <a:rPr lang="en-US" sz="1600" dirty="0"/>
              <a:t> – IDE integration that makes testing easier on the developer.</a:t>
            </a:r>
          </a:p>
          <a:p>
            <a:pPr marL="685800" lvl="1" indent="-228600" algn="l" rtl="0">
              <a:lnSpc>
                <a:spcPct val="90000"/>
              </a:lnSpc>
              <a:spcBef>
                <a:spcPts val="500"/>
              </a:spcBef>
              <a:spcAft>
                <a:spcPts val="0"/>
              </a:spcAft>
              <a:buClr>
                <a:schemeClr val="lt1"/>
              </a:buClr>
              <a:buSzPts val="2000"/>
              <a:buChar char="•"/>
            </a:pPr>
            <a:r>
              <a:rPr lang="en-US" sz="1600" dirty="0" err="1"/>
              <a:t>Googletest</a:t>
            </a:r>
            <a:r>
              <a:rPr lang="en-US" sz="1600" dirty="0"/>
              <a:t> – test fixture used for results validation.</a:t>
            </a:r>
            <a:endParaRPr lang="en-US"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A9D4ED16-AB6A-5DAF-9706-DA66CF5CD8D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204"/>
    </mc:Choice>
    <mc:Fallback>
      <p:transition spd="slow" advTm="29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Waiting to implement security.</a:t>
            </a:r>
          </a:p>
          <a:p>
            <a:pPr marL="685800" lvl="1" indent="-228600">
              <a:spcBef>
                <a:spcPts val="0"/>
              </a:spcBef>
              <a:buSzPts val="2000"/>
            </a:pPr>
            <a:r>
              <a:rPr lang="en-US" sz="1800" dirty="0"/>
              <a:t>Increased vulnerability to security threats and breaches</a:t>
            </a:r>
          </a:p>
          <a:p>
            <a:pPr marL="685800" lvl="1" indent="-228600">
              <a:spcBef>
                <a:spcPts val="0"/>
              </a:spcBef>
              <a:buSzPts val="2000"/>
            </a:pPr>
            <a:r>
              <a:rPr lang="en-US" sz="1800" dirty="0"/>
              <a:t>Breaches in security can be costly after they occur</a:t>
            </a:r>
          </a:p>
          <a:p>
            <a:pPr marL="685800" lvl="1" indent="-228600">
              <a:spcBef>
                <a:spcPts val="0"/>
              </a:spcBef>
              <a:buSzPts val="2000"/>
            </a:pPr>
            <a:r>
              <a:rPr lang="en-US" sz="1800" dirty="0"/>
              <a:t>Exposure to legal action after security breach</a:t>
            </a:r>
          </a:p>
          <a:p>
            <a:pPr marL="685800" lvl="1" indent="-228600">
              <a:spcBef>
                <a:spcPts val="0"/>
              </a:spcBef>
              <a:buSzPts val="2000"/>
            </a:pPr>
            <a:endParaRPr lang="en-US" sz="1800" dirty="0"/>
          </a:p>
          <a:p>
            <a:pPr marL="228600" indent="-228600">
              <a:spcBef>
                <a:spcPts val="0"/>
              </a:spcBef>
              <a:buSzPts val="2000"/>
            </a:pPr>
            <a:r>
              <a:rPr lang="en-US" sz="2000" dirty="0"/>
              <a:t>Implementing now</a:t>
            </a:r>
          </a:p>
          <a:p>
            <a:pPr marL="685800" lvl="1" indent="-228600">
              <a:spcBef>
                <a:spcPts val="0"/>
              </a:spcBef>
              <a:buSzPts val="2000"/>
            </a:pPr>
            <a:r>
              <a:rPr lang="en-US" sz="1800" dirty="0"/>
              <a:t>Immediate protection against known vulnerabilities and threats</a:t>
            </a:r>
          </a:p>
          <a:p>
            <a:pPr marL="685800" lvl="1" indent="-228600">
              <a:spcBef>
                <a:spcPts val="0"/>
              </a:spcBef>
              <a:buSzPts val="2000"/>
            </a:pPr>
            <a:r>
              <a:rPr lang="en-US" sz="1800" dirty="0"/>
              <a:t>Less chance of incidents and the cost associated.</a:t>
            </a:r>
          </a:p>
          <a:p>
            <a:pPr marL="685800" lvl="1" indent="-228600">
              <a:spcBef>
                <a:spcPts val="0"/>
              </a:spcBef>
              <a:buSzPts val="2000"/>
            </a:pPr>
            <a:r>
              <a:rPr lang="en-US" sz="1800" dirty="0"/>
              <a:t>Increased customer trust</a:t>
            </a:r>
          </a:p>
          <a:p>
            <a:pPr marL="685800" lvl="1" indent="-228600">
              <a:spcBef>
                <a:spcPts val="0"/>
              </a:spcBef>
              <a:buSzPts val="2000"/>
            </a:pPr>
            <a:r>
              <a:rPr lang="en-US" sz="1800" dirty="0"/>
              <a:t>More layers / depth of defense built in to mitigate attacks.</a:t>
            </a:r>
          </a:p>
          <a:p>
            <a:pPr marL="685800" lvl="1" indent="-228600">
              <a:spcBef>
                <a:spcPts val="0"/>
              </a:spcBef>
              <a:buSzPts val="2000"/>
            </a:pPr>
            <a:endParaRPr lang="en-US" sz="1800" dirty="0"/>
          </a:p>
          <a:p>
            <a:pPr marL="685800" lvl="1" indent="-228600">
              <a:spcBef>
                <a:spcPts val="0"/>
              </a:spcBef>
              <a:buSzPts val="2000"/>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64A43164-F99D-23C5-3AA2-A7597683D8D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074"/>
    </mc:Choice>
    <mc:Fallback>
      <p:transition spd="slow" advTm="410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1400" dirty="0"/>
              <a:t>Regularly review the security policies and update when necessary</a:t>
            </a:r>
          </a:p>
          <a:p>
            <a:pPr marL="1143000" lvl="2" indent="-228600" algn="l" rtl="0">
              <a:lnSpc>
                <a:spcPct val="90000"/>
              </a:lnSpc>
              <a:spcBef>
                <a:spcPts val="0"/>
              </a:spcBef>
              <a:spcAft>
                <a:spcPts val="0"/>
              </a:spcAft>
              <a:buClr>
                <a:schemeClr val="lt1"/>
              </a:buClr>
              <a:buSzPts val="1800"/>
              <a:buChar char="•"/>
            </a:pPr>
            <a:r>
              <a:rPr lang="en-US" sz="1400" dirty="0"/>
              <a:t>Ensure third party automation is current </a:t>
            </a:r>
          </a:p>
          <a:p>
            <a:pPr marL="1143000" lvl="2" indent="-228600" algn="l" rtl="0">
              <a:lnSpc>
                <a:spcPct val="90000"/>
              </a:lnSpc>
              <a:spcBef>
                <a:spcPts val="0"/>
              </a:spcBef>
              <a:spcAft>
                <a:spcPts val="0"/>
              </a:spcAft>
              <a:buClr>
                <a:schemeClr val="lt1"/>
              </a:buClr>
              <a:buSzPts val="1800"/>
              <a:buChar char="•"/>
            </a:pPr>
            <a:r>
              <a:rPr lang="en-US" sz="1400" dirty="0"/>
              <a:t>Ensure that polices are followed</a:t>
            </a:r>
          </a:p>
          <a:p>
            <a:pPr marL="1143000" lvl="2" indent="-228600" algn="l" rtl="0">
              <a:lnSpc>
                <a:spcPct val="90000"/>
              </a:lnSpc>
              <a:spcBef>
                <a:spcPts val="0"/>
              </a:spcBef>
              <a:spcAft>
                <a:spcPts val="0"/>
              </a:spcAft>
              <a:buClr>
                <a:schemeClr val="lt1"/>
              </a:buClr>
              <a:buSzPts val="1800"/>
              <a:buChar char="•"/>
            </a:pPr>
            <a:r>
              <a:rPr lang="en-US" sz="1400" dirty="0"/>
              <a:t>More testing to ensure that code does what it is designed to.</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8950E5E1-4D90-7C2E-ED7C-F6C29E31AFC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333"/>
    </mc:Choice>
    <mc:Fallback>
      <p:transition spd="slow" advTm="20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85750" indent="-285750">
              <a:spcBef>
                <a:spcPts val="0"/>
              </a:spcBef>
              <a:buSzPts val="2200"/>
            </a:pPr>
            <a:r>
              <a:rPr lang="en-US" sz="1800" dirty="0"/>
              <a:t>Practice Defense in depth</a:t>
            </a:r>
          </a:p>
          <a:p>
            <a:pPr marL="285750" indent="-285750">
              <a:spcBef>
                <a:spcPts val="0"/>
              </a:spcBef>
              <a:buSzPts val="2200"/>
            </a:pPr>
            <a:r>
              <a:rPr lang="en-US" sz="1800" dirty="0"/>
              <a:t>Continue to perform unit testing</a:t>
            </a:r>
          </a:p>
          <a:p>
            <a:pPr marL="285750" indent="-285750">
              <a:spcBef>
                <a:spcPts val="0"/>
              </a:spcBef>
              <a:buSzPts val="2200"/>
            </a:pPr>
            <a:r>
              <a:rPr lang="en-US" sz="1800" dirty="0"/>
              <a:t>Follow principals, procedures, and standards.</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FDE92DEA-38A0-2E80-83D3-D60F04B6AD3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974"/>
    </mc:Choice>
    <mc:Fallback>
      <p:transition spd="slow" advTm="13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25419" y="2001984"/>
            <a:ext cx="5306701" cy="2876725"/>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15972" y="5431382"/>
            <a:ext cx="886601" cy="1149225"/>
          </a:xfrm>
          <a:prstGeom prst="rect">
            <a:avLst/>
          </a:prstGeom>
          <a:noFill/>
          <a:ln>
            <a:noFill/>
          </a:ln>
        </p:spPr>
      </p:pic>
      <p:sp>
        <p:nvSpPr>
          <p:cNvPr id="5" name="TextBox 4">
            <a:extLst>
              <a:ext uri="{FF2B5EF4-FFF2-40B4-BE49-F238E27FC236}">
                <a16:creationId xmlns:a16="http://schemas.microsoft.com/office/drawing/2014/main" id="{8B30A0CF-D87B-8F14-CEE7-8393B55146E1}"/>
              </a:ext>
            </a:extLst>
          </p:cNvPr>
          <p:cNvSpPr txBox="1"/>
          <p:nvPr/>
        </p:nvSpPr>
        <p:spPr>
          <a:xfrm>
            <a:off x="5812816" y="1974677"/>
            <a:ext cx="5412688" cy="3323987"/>
          </a:xfrm>
          <a:prstGeom prst="rect">
            <a:avLst/>
          </a:prstGeom>
          <a:noFill/>
        </p:spPr>
        <p:txBody>
          <a:bodyPr wrap="square" rtlCol="0">
            <a:spAutoFit/>
          </a:bodyPr>
          <a:lstStyle/>
          <a:p>
            <a:r>
              <a:rPr lang="en-US" dirty="0">
                <a:solidFill>
                  <a:schemeClr val="bg1"/>
                </a:solidFill>
              </a:rPr>
              <a:t>Rather than leaving information security as an after thought, Green Pace is implementing security measures throughout the development process.  Using a detailed set of policies and procedures creates layers of security surrounding sensitive information.  Structuring and managing security in this manner is a best practice when using a defense in depth strategy.</a:t>
            </a:r>
          </a:p>
          <a:p>
            <a:endParaRPr lang="en-US" dirty="0">
              <a:solidFill>
                <a:schemeClr val="bg1"/>
              </a:solidFill>
            </a:endParaRPr>
          </a:p>
          <a:p>
            <a:r>
              <a:rPr lang="en-US" dirty="0">
                <a:solidFill>
                  <a:schemeClr val="bg1"/>
                </a:solidFill>
              </a:rPr>
              <a:t>Green Pace’s adopted security policy highlights</a:t>
            </a:r>
          </a:p>
          <a:p>
            <a:pPr marL="285750" indent="-285750">
              <a:buClr>
                <a:schemeClr val="bg1"/>
              </a:buClr>
              <a:buFont typeface="Arial" panose="020B0604020202020204" pitchFamily="34" charset="0"/>
              <a:buChar char="•"/>
            </a:pPr>
            <a:r>
              <a:rPr lang="en-US" dirty="0">
                <a:solidFill>
                  <a:schemeClr val="bg1"/>
                </a:solidFill>
              </a:rPr>
              <a:t>Outlines ten principals which shows the direction Green Pace has decided to take to increase information security.</a:t>
            </a:r>
          </a:p>
          <a:p>
            <a:pPr marL="285750" indent="-285750">
              <a:buClr>
                <a:schemeClr val="bg1"/>
              </a:buClr>
              <a:buFont typeface="Arial" panose="020B0604020202020204" pitchFamily="34" charset="0"/>
              <a:buChar char="•"/>
            </a:pPr>
            <a:r>
              <a:rPr lang="en-US" dirty="0">
                <a:solidFill>
                  <a:schemeClr val="bg1"/>
                </a:solidFill>
              </a:rPr>
              <a:t>Coding standards detailing how to mitigate identified threats while in development of code.</a:t>
            </a:r>
          </a:p>
          <a:p>
            <a:pPr marL="285750" indent="-285750">
              <a:buClr>
                <a:schemeClr val="bg1"/>
              </a:buClr>
              <a:buFont typeface="Arial" panose="020B0604020202020204" pitchFamily="34" charset="0"/>
              <a:buChar char="•"/>
            </a:pPr>
            <a:r>
              <a:rPr lang="en-US" dirty="0">
                <a:solidFill>
                  <a:schemeClr val="bg1"/>
                </a:solidFill>
              </a:rPr>
              <a:t>Suggested coding checkers to automate / identify other potential weaknesses in code.</a:t>
            </a:r>
          </a:p>
          <a:p>
            <a:pPr marL="285750" indent="-285750">
              <a:buFont typeface="Arial" panose="020B0604020202020204" pitchFamily="34" charset="0"/>
              <a:buChar char="•"/>
            </a:pPr>
            <a:endParaRPr lang="en-US" dirty="0">
              <a:solidFill>
                <a:schemeClr val="bg1"/>
              </a:solidFill>
            </a:endParaRPr>
          </a:p>
        </p:txBody>
      </p:sp>
      <p:pic>
        <p:nvPicPr>
          <p:cNvPr id="12" name="Audio 11">
            <a:hlinkClick r:id="" action="ppaction://media"/>
            <a:extLst>
              <a:ext uri="{FF2B5EF4-FFF2-40B4-BE49-F238E27FC236}">
                <a16:creationId xmlns:a16="http://schemas.microsoft.com/office/drawing/2014/main" id="{36E4685E-5838-60DC-8C03-E1B605A79B2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894"/>
    </mc:Choice>
    <mc:Fallback>
      <p:transition spd="slow" advTm="42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1665863419"/>
              </p:ext>
            </p:extLst>
          </p:nvPr>
        </p:nvGraphicFramePr>
        <p:xfrm>
          <a:off x="3171900" y="2561050"/>
          <a:ext cx="7835225" cy="356761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057741">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STD-003-CLG</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a:solidFill>
                            <a:srgbClr val="000000"/>
                          </a:solidFill>
                          <a:effectLst/>
                          <a:latin typeface="Arial"/>
                          <a:ea typeface="Arial"/>
                          <a:cs typeface="Arial"/>
                          <a:sym typeface="Arial"/>
                        </a:rPr>
                        <a:t>STD-004-JAV</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a:solidFill>
                            <a:srgbClr val="000000"/>
                          </a:solidFill>
                          <a:effectLst/>
                          <a:latin typeface="Arial"/>
                          <a:ea typeface="Arial"/>
                          <a:cs typeface="Arial"/>
                          <a:sym typeface="Arial"/>
                        </a:rPr>
                        <a:t>STD-005-CPP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a:solidFill>
                            <a:srgbClr val="000000"/>
                          </a:solidFill>
                          <a:effectLst/>
                          <a:latin typeface="Arial"/>
                          <a:ea typeface="Arial"/>
                          <a:cs typeface="Arial"/>
                          <a:sym typeface="Arial"/>
                        </a:rPr>
                        <a:t>STD-010-CLG</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STD-003-CLG</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STD-004-JAV</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STD-005-CPP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STD-009-CPP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STD-010-CLG</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STD-007-CPP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cs typeface="Arial"/>
                          <a:sym typeface="Arial"/>
                        </a:rPr>
                        <a:t>STD-006-CLG</a:t>
                      </a:r>
                      <a:endParaRPr lang="en-US"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STD-006-CLG</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STD-001-CPP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Box 3">
            <a:extLst>
              <a:ext uri="{FF2B5EF4-FFF2-40B4-BE49-F238E27FC236}">
                <a16:creationId xmlns:a16="http://schemas.microsoft.com/office/drawing/2014/main" id="{B6F1C938-9230-02CA-02AD-C75EB8A799EA}"/>
              </a:ext>
            </a:extLst>
          </p:cNvPr>
          <p:cNvSpPr txBox="1"/>
          <p:nvPr/>
        </p:nvSpPr>
        <p:spPr>
          <a:xfrm>
            <a:off x="238734" y="2360609"/>
            <a:ext cx="2795016" cy="2246769"/>
          </a:xfrm>
          <a:prstGeom prst="rect">
            <a:avLst/>
          </a:prstGeom>
          <a:noFill/>
        </p:spPr>
        <p:txBody>
          <a:bodyPr wrap="square" rtlCol="0">
            <a:spAutoFit/>
          </a:bodyPr>
          <a:lstStyle/>
          <a:p>
            <a:r>
              <a:rPr lang="en-US" dirty="0">
                <a:solidFill>
                  <a:schemeClr val="bg1"/>
                </a:solidFill>
              </a:rPr>
              <a:t>With every coding standard there are threats that have been identified.  The standards are listed here in their associated category.  The likely and unlikely categories are an indication of the frequency these threats likely to occur.  Priority and low priority signify the magnitude of impact associated with each standard. </a:t>
            </a:r>
          </a:p>
        </p:txBody>
      </p:sp>
      <p:pic>
        <p:nvPicPr>
          <p:cNvPr id="11" name="Audio 10">
            <a:hlinkClick r:id="" action="ppaction://media"/>
            <a:extLst>
              <a:ext uri="{FF2B5EF4-FFF2-40B4-BE49-F238E27FC236}">
                <a16:creationId xmlns:a16="http://schemas.microsoft.com/office/drawing/2014/main" id="{ABD289D5-C1D6-372E-BF13-BE6B1F5376A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964"/>
    </mc:Choice>
    <mc:Fallback>
      <p:transition spd="slow" advTm="17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63295B27-AF9E-890E-87B6-EE724C8DD1A5}"/>
              </a:ext>
            </a:extLst>
          </p:cNvPr>
          <p:cNvSpPr txBox="1"/>
          <p:nvPr/>
        </p:nvSpPr>
        <p:spPr>
          <a:xfrm>
            <a:off x="685800" y="2057401"/>
            <a:ext cx="10820400" cy="4334328"/>
          </a:xfrm>
          <a:prstGeom prst="rect">
            <a:avLst/>
          </a:prstGeom>
          <a:noFill/>
        </p:spPr>
        <p:txBody>
          <a:bodyPr wrap="square" rtlCol="0">
            <a:spAutoFit/>
          </a:bodyPr>
          <a:lstStyle/>
          <a:p>
            <a:pPr marL="342900" indent="-342900">
              <a:lnSpc>
                <a:spcPct val="200000"/>
              </a:lnSpc>
              <a:buClr>
                <a:schemeClr val="bg1"/>
              </a:buClr>
              <a:buFont typeface="+mj-lt"/>
              <a:buAutoNum type="arabicPeriod"/>
            </a:pPr>
            <a:r>
              <a:rPr lang="en-US" dirty="0">
                <a:solidFill>
                  <a:schemeClr val="bg1"/>
                </a:solidFill>
              </a:rPr>
              <a:t>Validate Input Data - </a:t>
            </a:r>
            <a:r>
              <a:rPr lang="en-US" sz="1400" dirty="0">
                <a:solidFill>
                  <a:srgbClr val="FFFFFF"/>
                </a:solidFill>
                <a:latin typeface="Arial" panose="020B0604020202020204" pitchFamily="34" charset="0"/>
                <a:cs typeface="Arial" panose="020B0604020202020204" pitchFamily="34" charset="0"/>
              </a:rPr>
              <a:t>STD-004-JAV</a:t>
            </a:r>
            <a:endParaRPr lang="en-US" dirty="0">
              <a:solidFill>
                <a:schemeClr val="bg1"/>
              </a:solidFill>
            </a:endParaRPr>
          </a:p>
          <a:p>
            <a:pPr marL="342900" indent="-342900">
              <a:lnSpc>
                <a:spcPct val="200000"/>
              </a:lnSpc>
              <a:buClr>
                <a:schemeClr val="bg1"/>
              </a:buClr>
              <a:buFont typeface="+mj-lt"/>
              <a:buAutoNum type="arabicPeriod"/>
            </a:pPr>
            <a:r>
              <a:rPr lang="en-US" dirty="0">
                <a:solidFill>
                  <a:schemeClr val="bg1"/>
                </a:solidFill>
              </a:rPr>
              <a:t>Heed compiler warnings</a:t>
            </a:r>
          </a:p>
          <a:p>
            <a:pPr marL="342900" indent="-342900">
              <a:lnSpc>
                <a:spcPct val="200000"/>
              </a:lnSpc>
              <a:buClr>
                <a:schemeClr val="bg1"/>
              </a:buClr>
              <a:buFont typeface="+mj-lt"/>
              <a:buAutoNum type="arabicPeriod"/>
            </a:pPr>
            <a:r>
              <a:rPr lang="en-US" dirty="0">
                <a:solidFill>
                  <a:schemeClr val="bg1"/>
                </a:solidFill>
              </a:rPr>
              <a:t>Architect and Design for Security Policies - </a:t>
            </a:r>
            <a:r>
              <a:rPr lang="en-US" sz="1400" dirty="0">
                <a:solidFill>
                  <a:srgbClr val="FFFFFF"/>
                </a:solidFill>
                <a:latin typeface="Arial" panose="020B0604020202020204" pitchFamily="34" charset="0"/>
                <a:cs typeface="Arial" panose="020B0604020202020204" pitchFamily="34" charset="0"/>
              </a:rPr>
              <a:t>STD-010-CLG, STD-009-CPP, STD-008-</a:t>
            </a:r>
            <a:endParaRPr lang="en-US" dirty="0">
              <a:solidFill>
                <a:schemeClr val="bg1"/>
              </a:solidFill>
            </a:endParaRPr>
          </a:p>
          <a:p>
            <a:pPr marL="342900" indent="-342900">
              <a:lnSpc>
                <a:spcPct val="200000"/>
              </a:lnSpc>
              <a:buClr>
                <a:schemeClr val="bg1"/>
              </a:buClr>
              <a:buFont typeface="+mj-lt"/>
              <a:buAutoNum type="arabicPeriod"/>
            </a:pPr>
            <a:r>
              <a:rPr lang="en-US" dirty="0">
                <a:solidFill>
                  <a:schemeClr val="bg1"/>
                </a:solidFill>
              </a:rPr>
              <a:t>Keep It Simple - </a:t>
            </a:r>
            <a:r>
              <a:rPr lang="en-US" sz="1400" dirty="0">
                <a:solidFill>
                  <a:srgbClr val="FFFFFF"/>
                </a:solidFill>
                <a:latin typeface="Arial" panose="020B0604020202020204" pitchFamily="34" charset="0"/>
                <a:cs typeface="Arial" panose="020B0604020202020204" pitchFamily="34" charset="0"/>
              </a:rPr>
              <a:t>STD-004-JAV</a:t>
            </a:r>
            <a:endParaRPr lang="en-US" dirty="0">
              <a:solidFill>
                <a:schemeClr val="bg1"/>
              </a:solidFill>
            </a:endParaRPr>
          </a:p>
          <a:p>
            <a:pPr marL="342900" indent="-342900">
              <a:lnSpc>
                <a:spcPct val="200000"/>
              </a:lnSpc>
              <a:buClr>
                <a:schemeClr val="bg1"/>
              </a:buClr>
              <a:buFont typeface="+mj-lt"/>
              <a:buAutoNum type="arabicPeriod"/>
            </a:pPr>
            <a:r>
              <a:rPr lang="en-US" dirty="0">
                <a:solidFill>
                  <a:schemeClr val="bg1"/>
                </a:solidFill>
              </a:rPr>
              <a:t>Default Deny</a:t>
            </a:r>
          </a:p>
          <a:p>
            <a:pPr marL="342900" indent="-342900">
              <a:lnSpc>
                <a:spcPct val="200000"/>
              </a:lnSpc>
              <a:buClr>
                <a:schemeClr val="bg1"/>
              </a:buClr>
              <a:buFont typeface="+mj-lt"/>
              <a:buAutoNum type="arabicPeriod"/>
            </a:pPr>
            <a:r>
              <a:rPr lang="en-US" dirty="0">
                <a:solidFill>
                  <a:schemeClr val="bg1"/>
                </a:solidFill>
              </a:rPr>
              <a:t>Adhere to the Principle of Least Privilege</a:t>
            </a:r>
          </a:p>
          <a:p>
            <a:pPr marL="342900" indent="-342900">
              <a:lnSpc>
                <a:spcPct val="200000"/>
              </a:lnSpc>
              <a:buClr>
                <a:schemeClr val="bg1"/>
              </a:buClr>
              <a:buFont typeface="+mj-lt"/>
              <a:buAutoNum type="arabicPeriod"/>
            </a:pPr>
            <a:r>
              <a:rPr lang="en-US" dirty="0">
                <a:solidFill>
                  <a:schemeClr val="bg1"/>
                </a:solidFill>
              </a:rPr>
              <a:t>Sanitize Data Sent to Other Systems - </a:t>
            </a:r>
            <a:r>
              <a:rPr lang="en-US" sz="1400" dirty="0">
                <a:solidFill>
                  <a:srgbClr val="FFFFFF"/>
                </a:solidFill>
                <a:latin typeface="Arial" panose="020B0604020202020204" pitchFamily="34" charset="0"/>
                <a:cs typeface="Arial" panose="020B0604020202020204" pitchFamily="34" charset="0"/>
              </a:rPr>
              <a:t>STD-007-CPP</a:t>
            </a:r>
            <a:endParaRPr lang="en-US" dirty="0">
              <a:solidFill>
                <a:schemeClr val="bg1"/>
              </a:solidFill>
            </a:endParaRPr>
          </a:p>
          <a:p>
            <a:pPr marL="342900" indent="-342900">
              <a:lnSpc>
                <a:spcPct val="200000"/>
              </a:lnSpc>
              <a:buClr>
                <a:schemeClr val="bg1"/>
              </a:buClr>
              <a:buFont typeface="+mj-lt"/>
              <a:buAutoNum type="arabicPeriod"/>
            </a:pPr>
            <a:r>
              <a:rPr lang="en-US" dirty="0">
                <a:solidFill>
                  <a:schemeClr val="bg1"/>
                </a:solidFill>
              </a:rPr>
              <a:t>Practice Defense in Depth</a:t>
            </a:r>
          </a:p>
          <a:p>
            <a:pPr marL="342900" indent="-342900">
              <a:lnSpc>
                <a:spcPct val="200000"/>
              </a:lnSpc>
              <a:buClr>
                <a:schemeClr val="bg1"/>
              </a:buClr>
              <a:buFont typeface="+mj-lt"/>
              <a:buAutoNum type="arabicPeriod"/>
            </a:pPr>
            <a:r>
              <a:rPr lang="en-US" dirty="0">
                <a:solidFill>
                  <a:schemeClr val="bg1"/>
                </a:solidFill>
              </a:rPr>
              <a:t>Use Effective Quality Assurance Techniques - </a:t>
            </a:r>
            <a:r>
              <a:rPr lang="en-US" sz="1400" dirty="0">
                <a:solidFill>
                  <a:srgbClr val="FFFFFF"/>
                </a:solidFill>
                <a:latin typeface="Arial" panose="020B0604020202020204" pitchFamily="34" charset="0"/>
                <a:cs typeface="Arial" panose="020B0604020202020204" pitchFamily="34" charset="0"/>
              </a:rPr>
              <a:t>STD-006-CLG, STD-001-CPP, STD-008-CPP</a:t>
            </a:r>
            <a:endParaRPr lang="en-US" dirty="0">
              <a:solidFill>
                <a:schemeClr val="bg1"/>
              </a:solidFill>
            </a:endParaRPr>
          </a:p>
          <a:p>
            <a:pPr marL="342900" indent="-342900">
              <a:lnSpc>
                <a:spcPct val="200000"/>
              </a:lnSpc>
              <a:buClr>
                <a:schemeClr val="bg1"/>
              </a:buClr>
              <a:buFont typeface="+mj-lt"/>
              <a:buAutoNum type="arabicPeriod"/>
            </a:pPr>
            <a:r>
              <a:rPr lang="en-US" dirty="0">
                <a:solidFill>
                  <a:schemeClr val="bg1"/>
                </a:solidFill>
              </a:rPr>
              <a:t>Adopt a Secure Coding Standard</a:t>
            </a:r>
          </a:p>
        </p:txBody>
      </p:sp>
      <p:pic>
        <p:nvPicPr>
          <p:cNvPr id="14" name="Audio 13">
            <a:hlinkClick r:id="" action="ppaction://media"/>
            <a:extLst>
              <a:ext uri="{FF2B5EF4-FFF2-40B4-BE49-F238E27FC236}">
                <a16:creationId xmlns:a16="http://schemas.microsoft.com/office/drawing/2014/main" id="{9FFC9913-E16B-213A-86C7-6370C1127A0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998"/>
    </mc:Choice>
    <mc:Fallback>
      <p:transition spd="slow" advTm="25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2414016"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b="1" dirty="0">
                <a:solidFill>
                  <a:schemeClr val="accent1"/>
                </a:solidFill>
              </a:rPr>
              <a:t>High Priority</a:t>
            </a:r>
          </a:p>
          <a:p>
            <a:pPr marL="342900">
              <a:spcBef>
                <a:spcPts val="0"/>
              </a:spcBef>
              <a:buSzPts val="2000"/>
            </a:pPr>
            <a:r>
              <a:rPr lang="en-US" dirty="0"/>
              <a:t>STD-010-CLG</a:t>
            </a:r>
          </a:p>
          <a:p>
            <a:pPr marL="342900">
              <a:spcBef>
                <a:spcPts val="0"/>
              </a:spcBef>
              <a:buSzPts val="2000"/>
            </a:pPr>
            <a:r>
              <a:rPr lang="en-US" dirty="0"/>
              <a:t>STD-009-CPP</a:t>
            </a:r>
          </a:p>
          <a:p>
            <a:pPr marL="342900">
              <a:spcBef>
                <a:spcPts val="0"/>
              </a:spcBef>
              <a:buSzPts val="2000"/>
            </a:pPr>
            <a:r>
              <a:rPr lang="en-US" dirty="0"/>
              <a:t>STD-005-CPP</a:t>
            </a:r>
          </a:p>
          <a:p>
            <a:pPr marL="342900">
              <a:spcBef>
                <a:spcPts val="0"/>
              </a:spcBef>
              <a:buSzPts val="2000"/>
            </a:pPr>
            <a:r>
              <a:rPr lang="en-US" dirty="0"/>
              <a:t>STD-004-JAV</a:t>
            </a:r>
          </a:p>
          <a:p>
            <a:pPr marL="342900">
              <a:spcBef>
                <a:spcPts val="0"/>
              </a:spcBef>
              <a:buSzPts val="2000"/>
            </a:pPr>
            <a:r>
              <a:rPr lang="en-US" dirty="0"/>
              <a:t>STD-003-CLG</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Google Shape;175;p6">
            <a:extLst>
              <a:ext uri="{FF2B5EF4-FFF2-40B4-BE49-F238E27FC236}">
                <a16:creationId xmlns:a16="http://schemas.microsoft.com/office/drawing/2014/main" id="{07AB8836-4125-2D7F-5D1D-60E15BC2AE09}"/>
              </a:ext>
            </a:extLst>
          </p:cNvPr>
          <p:cNvSpPr txBox="1">
            <a:spLocks/>
          </p:cNvSpPr>
          <p:nvPr/>
        </p:nvSpPr>
        <p:spPr>
          <a:xfrm>
            <a:off x="3099816" y="2194559"/>
            <a:ext cx="2414016" cy="4024125"/>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0" indent="0">
              <a:spcBef>
                <a:spcPts val="0"/>
              </a:spcBef>
              <a:buSzPts val="2000"/>
              <a:buFont typeface="Arial"/>
              <a:buNone/>
            </a:pPr>
            <a:r>
              <a:rPr lang="en-US" b="1" dirty="0">
                <a:solidFill>
                  <a:srgbClr val="FFFF00"/>
                </a:solidFill>
              </a:rPr>
              <a:t>Medium Priority</a:t>
            </a:r>
          </a:p>
          <a:p>
            <a:pPr marL="342900">
              <a:spcBef>
                <a:spcPts val="0"/>
              </a:spcBef>
              <a:buSzPts val="2000"/>
            </a:pPr>
            <a:r>
              <a:rPr lang="en-US" dirty="0"/>
              <a:t>STD-001-CPP</a:t>
            </a:r>
          </a:p>
          <a:p>
            <a:pPr marL="342900">
              <a:spcBef>
                <a:spcPts val="0"/>
              </a:spcBef>
              <a:buSzPts val="2000"/>
            </a:pPr>
            <a:r>
              <a:rPr lang="en-US" dirty="0"/>
              <a:t>STD-002-CPP</a:t>
            </a:r>
          </a:p>
          <a:p>
            <a:pPr marL="342900">
              <a:spcBef>
                <a:spcPts val="0"/>
              </a:spcBef>
              <a:buSzPts val="2000"/>
            </a:pPr>
            <a:r>
              <a:rPr lang="en-US" dirty="0"/>
              <a:t>STD-008-CPP</a:t>
            </a:r>
          </a:p>
          <a:p>
            <a:pPr marL="342900">
              <a:spcBef>
                <a:spcPts val="0"/>
              </a:spcBef>
              <a:buSzPts val="2000"/>
            </a:pPr>
            <a:endParaRPr lang="en-US" dirty="0"/>
          </a:p>
        </p:txBody>
      </p:sp>
      <p:sp>
        <p:nvSpPr>
          <p:cNvPr id="3" name="Google Shape;175;p6">
            <a:extLst>
              <a:ext uri="{FF2B5EF4-FFF2-40B4-BE49-F238E27FC236}">
                <a16:creationId xmlns:a16="http://schemas.microsoft.com/office/drawing/2014/main" id="{C4A9DB09-BCDD-8C1F-604A-F3A2C0578BCB}"/>
              </a:ext>
            </a:extLst>
          </p:cNvPr>
          <p:cNvSpPr txBox="1">
            <a:spLocks/>
          </p:cNvSpPr>
          <p:nvPr/>
        </p:nvSpPr>
        <p:spPr>
          <a:xfrm>
            <a:off x="5513832" y="2194558"/>
            <a:ext cx="2414016" cy="4024125"/>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0" indent="0">
              <a:spcBef>
                <a:spcPts val="0"/>
              </a:spcBef>
              <a:buSzPts val="2000"/>
              <a:buFont typeface="Arial"/>
              <a:buNone/>
            </a:pPr>
            <a:r>
              <a:rPr lang="en-US" b="1" dirty="0">
                <a:solidFill>
                  <a:schemeClr val="accent4"/>
                </a:solidFill>
              </a:rPr>
              <a:t>Low Priority</a:t>
            </a:r>
          </a:p>
          <a:p>
            <a:pPr marL="342900">
              <a:spcBef>
                <a:spcPts val="0"/>
              </a:spcBef>
              <a:buSzPts val="2000"/>
            </a:pPr>
            <a:r>
              <a:rPr lang="en-US" dirty="0"/>
              <a:t>STD-007-CPP</a:t>
            </a:r>
          </a:p>
          <a:p>
            <a:pPr marL="342900">
              <a:spcBef>
                <a:spcPts val="0"/>
              </a:spcBef>
              <a:buSzPts val="2000"/>
            </a:pPr>
            <a:r>
              <a:rPr lang="en-US" dirty="0"/>
              <a:t>STD-006-CLG</a:t>
            </a:r>
          </a:p>
        </p:txBody>
      </p:sp>
      <p:pic>
        <p:nvPicPr>
          <p:cNvPr id="8" name="Audio 7">
            <a:hlinkClick r:id="" action="ppaction://media"/>
            <a:extLst>
              <a:ext uri="{FF2B5EF4-FFF2-40B4-BE49-F238E27FC236}">
                <a16:creationId xmlns:a16="http://schemas.microsoft.com/office/drawing/2014/main" id="{37A67262-BF65-EE8B-53B8-7C4270ADF9E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016"/>
    </mc:Choice>
    <mc:Fallback>
      <p:transition spd="slow" advTm="250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Encryption in rest </a:t>
            </a:r>
          </a:p>
          <a:p>
            <a:pPr marL="482600">
              <a:buSzPts val="2200"/>
            </a:pPr>
            <a:r>
              <a:rPr lang="en-US" dirty="0"/>
              <a:t>Data being stored on any Green Pace asset will be encrypted.</a:t>
            </a:r>
          </a:p>
          <a:p>
            <a:pPr marL="482600">
              <a:buSzPts val="2200"/>
            </a:pPr>
            <a:r>
              <a:rPr lang="en-US" dirty="0"/>
              <a:t>Access will only be granted with authentication key</a:t>
            </a:r>
          </a:p>
          <a:p>
            <a:pPr marL="139700" indent="0">
              <a:buSzPts val="2200"/>
              <a:buNone/>
            </a:pPr>
            <a:r>
              <a:rPr lang="en-US" dirty="0"/>
              <a:t>Encryption at Flight</a:t>
            </a:r>
          </a:p>
          <a:p>
            <a:pPr marL="482600">
              <a:buSzPts val="2200"/>
            </a:pPr>
            <a:r>
              <a:rPr lang="en-US" dirty="0"/>
              <a:t>Data will be encrypted before transmission.  </a:t>
            </a:r>
          </a:p>
          <a:p>
            <a:pPr marL="139700" indent="0">
              <a:buSzPts val="2200"/>
              <a:buNone/>
            </a:pPr>
            <a:r>
              <a:rPr lang="en-US" dirty="0"/>
              <a:t>Encryption in Use</a:t>
            </a:r>
          </a:p>
          <a:p>
            <a:pPr marL="482600">
              <a:buSzPts val="2200"/>
            </a:pPr>
            <a:r>
              <a:rPr lang="en-US" dirty="0"/>
              <a:t>While data is being handled or created, encryption should be applied.</a:t>
            </a: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1490D379-DC20-D3AB-DBEB-543D2B7EA26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4658"/>
    </mc:Choice>
    <mc:Fallback>
      <p:transition spd="slow" advTm="346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400"/>
              <a:buNone/>
            </a:pPr>
            <a:r>
              <a:rPr lang="en-US" sz="2400" dirty="0"/>
              <a:t>Authentication </a:t>
            </a:r>
          </a:p>
          <a:p>
            <a:pPr marL="342900">
              <a:spcBef>
                <a:spcPts val="0"/>
              </a:spcBef>
              <a:buSzPts val="2400"/>
            </a:pPr>
            <a:r>
              <a:rPr lang="en-US" dirty="0"/>
              <a:t>Access to the system will be granted upon successful verification of the user.</a:t>
            </a:r>
          </a:p>
          <a:p>
            <a:pPr marL="800100" lvl="1">
              <a:spcBef>
                <a:spcPts val="0"/>
              </a:spcBef>
              <a:buSzPts val="2400"/>
            </a:pPr>
            <a:r>
              <a:rPr lang="en-US" dirty="0"/>
              <a:t>Typically with username and password</a:t>
            </a:r>
          </a:p>
          <a:p>
            <a:pPr marL="800100" lvl="1">
              <a:spcBef>
                <a:spcPts val="0"/>
              </a:spcBef>
              <a:buSzPts val="2400"/>
            </a:pPr>
            <a:r>
              <a:rPr lang="en-US" dirty="0"/>
              <a:t>Some situations could require the use of a two factor authentication</a:t>
            </a:r>
          </a:p>
          <a:p>
            <a:pPr marL="0" indent="0">
              <a:spcBef>
                <a:spcPts val="0"/>
              </a:spcBef>
              <a:buSzPts val="2400"/>
              <a:buNone/>
            </a:pPr>
            <a:endParaRPr lang="en-US" dirty="0"/>
          </a:p>
          <a:p>
            <a:pPr marL="0" indent="0">
              <a:spcBef>
                <a:spcPts val="0"/>
              </a:spcBef>
              <a:buSzPts val="2400"/>
              <a:buNone/>
            </a:pPr>
            <a:r>
              <a:rPr lang="en-US" dirty="0"/>
              <a:t>Authorization</a:t>
            </a:r>
          </a:p>
          <a:p>
            <a:pPr marL="342900">
              <a:spcBef>
                <a:spcPts val="0"/>
              </a:spcBef>
              <a:buSzPts val="2400"/>
            </a:pPr>
            <a:r>
              <a:rPr lang="en-US" dirty="0"/>
              <a:t>Standard default for profiles will be denied until changed by administrator.</a:t>
            </a:r>
          </a:p>
          <a:p>
            <a:pPr marL="342900">
              <a:spcBef>
                <a:spcPts val="0"/>
              </a:spcBef>
              <a:buSzPts val="2400"/>
            </a:pPr>
            <a:r>
              <a:rPr lang="en-US" dirty="0"/>
              <a:t>Limiting access only to necessary parts of the system.</a:t>
            </a:r>
          </a:p>
          <a:p>
            <a:pPr marL="342900">
              <a:spcBef>
                <a:spcPts val="0"/>
              </a:spcBef>
              <a:buSzPts val="2400"/>
            </a:pPr>
            <a:r>
              <a:rPr lang="en-US" dirty="0"/>
              <a:t>Limiting what information the user can see based on their role.</a:t>
            </a:r>
          </a:p>
          <a:p>
            <a:pPr marL="0" indent="0">
              <a:spcBef>
                <a:spcPts val="0"/>
              </a:spcBef>
              <a:buSzPts val="2400"/>
              <a:buNone/>
            </a:pPr>
            <a:endParaRPr lang="en-US" dirty="0"/>
          </a:p>
          <a:p>
            <a:pPr marL="0" indent="0">
              <a:spcBef>
                <a:spcPts val="0"/>
              </a:spcBef>
              <a:buSzPts val="2400"/>
              <a:buNone/>
            </a:pPr>
            <a:r>
              <a:rPr lang="en-US" dirty="0"/>
              <a:t>Accounting</a:t>
            </a:r>
          </a:p>
          <a:p>
            <a:pPr marL="342900">
              <a:spcBef>
                <a:spcPts val="0"/>
              </a:spcBef>
              <a:buSzPts val="2400"/>
            </a:pPr>
            <a:r>
              <a:rPr lang="en-US" dirty="0"/>
              <a:t>Logs will be kept on user activity, what areas were accessed, and anything changed or transmitted.</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BBF5F70-A436-7DFC-94A9-86A7C5098EC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266"/>
    </mc:Choice>
    <mc:Fallback>
      <p:transition spd="slow" advTm="42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Exception Thrown</a:t>
            </a:r>
            <a:endParaRPr dirty="0"/>
          </a:p>
        </p:txBody>
      </p:sp>
      <p:sp>
        <p:nvSpPr>
          <p:cNvPr id="196" name="Google Shape;196;g9504e29505_0_0"/>
          <p:cNvSpPr txBox="1">
            <a:spLocks noGrp="1"/>
          </p:cNvSpPr>
          <p:nvPr>
            <p:ph type="body" idx="1"/>
          </p:nvPr>
        </p:nvSpPr>
        <p:spPr>
          <a:xfrm>
            <a:off x="659892" y="2194560"/>
            <a:ext cx="5225796"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Testing that out-of-range index calls throw an exception.</a:t>
            </a:r>
          </a:p>
          <a:p>
            <a:pPr marL="0" lvl="0" indent="0" algn="l" rtl="0">
              <a:lnSpc>
                <a:spcPct val="90000"/>
              </a:lnSpc>
              <a:spcBef>
                <a:spcPts val="1000"/>
              </a:spcBef>
              <a:spcAft>
                <a:spcPts val="0"/>
              </a:spcAft>
              <a:buSzPts val="1800"/>
              <a:buNone/>
            </a:pPr>
            <a:endParaRPr lang="en-US" dirty="0"/>
          </a:p>
          <a:p>
            <a:pPr marL="342900"/>
            <a:r>
              <a:rPr lang="en-US" dirty="0"/>
              <a:t>This was done on an empty collection.  Taking it furthers would be calling an out-of-range index on a populated collection.</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05A66325-D652-E021-CB28-025B0B609E48}"/>
              </a:ext>
            </a:extLst>
          </p:cNvPr>
          <p:cNvPicPr>
            <a:picLocks noChangeAspect="1"/>
          </p:cNvPicPr>
          <p:nvPr/>
        </p:nvPicPr>
        <p:blipFill>
          <a:blip r:embed="rId7"/>
          <a:stretch>
            <a:fillRect/>
          </a:stretch>
        </p:blipFill>
        <p:spPr>
          <a:xfrm>
            <a:off x="5885688" y="3960251"/>
            <a:ext cx="5811061" cy="396659"/>
          </a:xfrm>
          <a:prstGeom prst="rect">
            <a:avLst/>
          </a:prstGeom>
        </p:spPr>
      </p:pic>
      <p:pic>
        <p:nvPicPr>
          <p:cNvPr id="5" name="Picture 4" descr="A screen shot of a computer&#10;&#10;Description automatically generated">
            <a:extLst>
              <a:ext uri="{FF2B5EF4-FFF2-40B4-BE49-F238E27FC236}">
                <a16:creationId xmlns:a16="http://schemas.microsoft.com/office/drawing/2014/main" id="{6AF5BE68-2860-C2C0-963C-D84B0165A3CD}"/>
              </a:ext>
            </a:extLst>
          </p:cNvPr>
          <p:cNvPicPr>
            <a:picLocks noChangeAspect="1"/>
          </p:cNvPicPr>
          <p:nvPr/>
        </p:nvPicPr>
        <p:blipFill>
          <a:blip r:embed="rId8"/>
          <a:stretch>
            <a:fillRect/>
          </a:stretch>
        </p:blipFill>
        <p:spPr>
          <a:xfrm>
            <a:off x="5885688" y="3140988"/>
            <a:ext cx="5811061" cy="819264"/>
          </a:xfrm>
          <a:prstGeom prst="rect">
            <a:avLst/>
          </a:prstGeom>
        </p:spPr>
      </p:pic>
      <p:pic>
        <p:nvPicPr>
          <p:cNvPr id="10" name="Audio 9">
            <a:hlinkClick r:id="" action="ppaction://media"/>
            <a:extLst>
              <a:ext uri="{FF2B5EF4-FFF2-40B4-BE49-F238E27FC236}">
                <a16:creationId xmlns:a16="http://schemas.microsoft.com/office/drawing/2014/main" id="{4BB3ED7E-2C77-C7E6-31BD-70BEBDA08AB7}"/>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186"/>
    </mc:Choice>
    <mc:Fallback>
      <p:transition spd="slow" advTm="29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4AFA38AF-A706-FA7F-B811-5BA9B04E71C7}"/>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B1D851CB-9EE3-4797-54F2-148005A78D05}"/>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Entry Added Not Zero</a:t>
            </a:r>
            <a:endParaRPr dirty="0"/>
          </a:p>
        </p:txBody>
      </p:sp>
      <p:sp>
        <p:nvSpPr>
          <p:cNvPr id="196" name="Google Shape;196;g9504e29505_0_0">
            <a:extLst>
              <a:ext uri="{FF2B5EF4-FFF2-40B4-BE49-F238E27FC236}">
                <a16:creationId xmlns:a16="http://schemas.microsoft.com/office/drawing/2014/main" id="{ED031FB9-BAAD-FAE1-7F2D-EE236B9CC56D}"/>
              </a:ext>
            </a:extLst>
          </p:cNvPr>
          <p:cNvSpPr txBox="1">
            <a:spLocks noGrp="1"/>
          </p:cNvSpPr>
          <p:nvPr>
            <p:ph type="body" idx="1"/>
          </p:nvPr>
        </p:nvSpPr>
        <p:spPr>
          <a:xfrm>
            <a:off x="659892" y="2194560"/>
            <a:ext cx="5225796"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Adding entries and testing that they aren’t equal to zero</a:t>
            </a:r>
          </a:p>
          <a:p>
            <a:pPr marL="0" lvl="0" indent="0" algn="l" rtl="0">
              <a:lnSpc>
                <a:spcPct val="90000"/>
              </a:lnSpc>
              <a:spcBef>
                <a:spcPts val="1000"/>
              </a:spcBef>
              <a:spcAft>
                <a:spcPts val="0"/>
              </a:spcAft>
              <a:buSzPts val="1800"/>
              <a:buNone/>
            </a:pPr>
            <a:endParaRPr lang="en-US" dirty="0"/>
          </a:p>
          <a:p>
            <a:pPr marL="342900"/>
            <a:r>
              <a:rPr lang="en-US" dirty="0"/>
              <a:t>Taking this further could be testing that entries weren’t over one hundred. </a:t>
            </a:r>
          </a:p>
        </p:txBody>
      </p:sp>
      <p:pic>
        <p:nvPicPr>
          <p:cNvPr id="197" name="Google Shape;197;g9504e29505_0_0" descr="Green Pace logo">
            <a:extLst>
              <a:ext uri="{FF2B5EF4-FFF2-40B4-BE49-F238E27FC236}">
                <a16:creationId xmlns:a16="http://schemas.microsoft.com/office/drawing/2014/main" id="{26E06D75-47C7-5D51-B592-454A0B784B93}"/>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Picture 4">
            <a:extLst>
              <a:ext uri="{FF2B5EF4-FFF2-40B4-BE49-F238E27FC236}">
                <a16:creationId xmlns:a16="http://schemas.microsoft.com/office/drawing/2014/main" id="{712406EA-CE41-6848-A76B-4F0231B3728C}"/>
              </a:ext>
            </a:extLst>
          </p:cNvPr>
          <p:cNvPicPr>
            <a:picLocks noChangeAspect="1"/>
          </p:cNvPicPr>
          <p:nvPr/>
        </p:nvPicPr>
        <p:blipFill>
          <a:blip r:embed="rId7"/>
          <a:srcRect/>
          <a:stretch/>
        </p:blipFill>
        <p:spPr>
          <a:xfrm>
            <a:off x="6317671" y="3140988"/>
            <a:ext cx="4947095" cy="819264"/>
          </a:xfrm>
          <a:prstGeom prst="rect">
            <a:avLst/>
          </a:prstGeom>
        </p:spPr>
      </p:pic>
      <p:pic>
        <p:nvPicPr>
          <p:cNvPr id="4" name="Picture 3">
            <a:extLst>
              <a:ext uri="{FF2B5EF4-FFF2-40B4-BE49-F238E27FC236}">
                <a16:creationId xmlns:a16="http://schemas.microsoft.com/office/drawing/2014/main" id="{23A4F991-25E6-E6BB-CA7E-7F5EA43D7B84}"/>
              </a:ext>
            </a:extLst>
          </p:cNvPr>
          <p:cNvPicPr>
            <a:picLocks noChangeAspect="1"/>
          </p:cNvPicPr>
          <p:nvPr/>
        </p:nvPicPr>
        <p:blipFill>
          <a:blip r:embed="rId8"/>
          <a:stretch>
            <a:fillRect/>
          </a:stretch>
        </p:blipFill>
        <p:spPr>
          <a:xfrm>
            <a:off x="6317671" y="3951108"/>
            <a:ext cx="4947094" cy="373737"/>
          </a:xfrm>
          <a:prstGeom prst="rect">
            <a:avLst/>
          </a:prstGeom>
        </p:spPr>
      </p:pic>
      <p:pic>
        <p:nvPicPr>
          <p:cNvPr id="10" name="Audio 9">
            <a:hlinkClick r:id="" action="ppaction://media"/>
            <a:extLst>
              <a:ext uri="{FF2B5EF4-FFF2-40B4-BE49-F238E27FC236}">
                <a16:creationId xmlns:a16="http://schemas.microsoft.com/office/drawing/2014/main" id="{806EDA77-D297-02AC-6084-98EE48D93427}"/>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999411616"/>
      </p:ext>
    </p:extLst>
  </p:cSld>
  <p:clrMapOvr>
    <a:masterClrMapping/>
  </p:clrMapOvr>
  <mc:AlternateContent xmlns:mc="http://schemas.openxmlformats.org/markup-compatibility/2006">
    <mc:Choice xmlns:p14="http://schemas.microsoft.com/office/powerpoint/2010/main" Requires="p14">
      <p:transition spd="slow" p14:dur="2000" advTm="11400"/>
    </mc:Choice>
    <mc:Fallback>
      <p:transition spd="slow" advTm="11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purl.org/dc/terms/"/>
    <ds:schemaRef ds:uri="http://schemas.microsoft.com/office/2006/metadata/properties"/>
    <ds:schemaRef ds:uri="http://purl.org/dc/dcmitype/"/>
    <ds:schemaRef ds:uri="http://schemas.microsoft.com/office/2006/documentManagement/types"/>
    <ds:schemaRef ds:uri="http://schemas.openxmlformats.org/package/2006/metadata/core-properties"/>
    <ds:schemaRef ds:uri="http://purl.org/dc/elements/1.1/"/>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4174</TotalTime>
  <Words>1752</Words>
  <Application>Microsoft Office PowerPoint</Application>
  <PresentationFormat>Widescreen</PresentationFormat>
  <Paragraphs>162</Paragraphs>
  <Slides>16</Slides>
  <Notes>16</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Century Gothic</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Exception Thrown</vt:lpstr>
      <vt:lpstr>Entry Added Not Zero</vt:lpstr>
      <vt:lpstr>Increased Size</vt:lpstr>
      <vt:lpstr>Max Size</vt:lpstr>
      <vt:lpstr>AUTOMATION SUMMARY</vt:lpstr>
      <vt:lpstr>TOOLS</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robert golden</cp:lastModifiedBy>
  <cp:revision>6</cp:revision>
  <dcterms:created xsi:type="dcterms:W3CDTF">2020-08-19T17:59:24Z</dcterms:created>
  <dcterms:modified xsi:type="dcterms:W3CDTF">2024-02-25T23:14:03Z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